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0059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3539"/>
  </p:normalViewPr>
  <p:slideViewPr>
    <p:cSldViewPr snapToGrid="0" snapToObjects="1">
      <p:cViewPr varScale="1">
        <p:scale>
          <a:sx n="62" d="100"/>
          <a:sy n="62" d="100"/>
        </p:scale>
        <p:origin x="932" y="52"/>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10/4/2021</a:t>
            </a:fld>
            <a:endParaRPr lang="en-GB" dirty="0"/>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dirty="0"/>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10/4/2021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dirty="0"/>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7" descr="ENA Powerpoint Page Banner.jpg">
            <a:extLst>
              <a:ext uri="{FF2B5EF4-FFF2-40B4-BE49-F238E27FC236}">
                <a16:creationId xmlns:a16="http://schemas.microsoft.com/office/drawing/2014/main" id="{FC8A4D4D-7930-4864-AA99-629BA66BDF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Title 1"/>
          <p:cNvSpPr>
            <a:spLocks noGrp="1"/>
          </p:cNvSpPr>
          <p:nvPr>
            <p:ph type="title"/>
          </p:nvPr>
        </p:nvSpPr>
        <p:spPr>
          <a:xfrm>
            <a:off x="335360" y="188640"/>
            <a:ext cx="9505056" cy="720080"/>
          </a:xfrm>
        </p:spPr>
        <p:txBody>
          <a:bodyPr/>
          <a:lstStyle>
            <a:lvl1pPr algn="l">
              <a:defRPr lang="en-GB" sz="3200" kern="1200" dirty="0">
                <a:solidFill>
                  <a:schemeClr val="bg1"/>
                </a:solidFill>
                <a:latin typeface="Arial" charset="0"/>
                <a:ea typeface="+mn-ea"/>
                <a:cs typeface="Arial" charset="0"/>
              </a:defRPr>
            </a:lvl1pPr>
          </a:lstStyle>
          <a:p>
            <a:r>
              <a:rPr lang="en-US"/>
              <a:t>Click to edit Master title style</a:t>
            </a:r>
            <a:endParaRPr lang="en-GB" dirty="0"/>
          </a:p>
        </p:txBody>
      </p:sp>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dirty="0">
                <a:solidFill>
                  <a:schemeClr val="bg1"/>
                </a:solidFill>
              </a:rPr>
              <a:t>Energy Networks Association</a:t>
            </a:r>
          </a:p>
          <a:p>
            <a:r>
              <a:rPr lang="en-GB" sz="1000" dirty="0">
                <a:solidFill>
                  <a:schemeClr val="bg1"/>
                </a:solidFill>
              </a:rPr>
              <a:t>4 More London Riverside</a:t>
            </a:r>
          </a:p>
          <a:p>
            <a:r>
              <a:rPr lang="en-GB" sz="1000" dirty="0">
                <a:solidFill>
                  <a:schemeClr val="bg1"/>
                </a:solidFill>
              </a:rPr>
              <a:t>London SE1 2AU</a:t>
            </a:r>
          </a:p>
          <a:p>
            <a:pPr>
              <a:spcAft>
                <a:spcPts val="600"/>
              </a:spcAft>
            </a:pPr>
            <a:r>
              <a:rPr lang="en-GB" sz="1000" dirty="0">
                <a:solidFill>
                  <a:schemeClr val="bg1"/>
                </a:solidFill>
              </a:rPr>
              <a:t>t. +44 (0)20 7706 5100 </a:t>
            </a:r>
          </a:p>
          <a:p>
            <a:r>
              <a:rPr lang="en-GB" sz="1000" dirty="0">
                <a:solidFill>
                  <a:schemeClr val="bg1"/>
                </a:solidFill>
              </a:rPr>
              <a:t>    @EnergyNetworks</a:t>
            </a:r>
          </a:p>
          <a:p>
            <a:r>
              <a:rPr lang="en-GB" sz="1000" b="1" dirty="0">
                <a:solidFill>
                  <a:schemeClr val="accent3"/>
                </a:solidFill>
              </a:rPr>
              <a:t>energynetworks.org</a:t>
            </a:r>
          </a:p>
          <a:p>
            <a:endParaRPr lang="en-GB" sz="1000" dirty="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dirty="0">
                <a:solidFill>
                  <a:schemeClr val="bg1"/>
                </a:solidFill>
              </a:rPr>
              <a:t>Energy Networks Association Limited is a company registered in England &amp; Wales No. 04832301</a:t>
            </a:r>
          </a:p>
          <a:p>
            <a:r>
              <a:rPr lang="en-GB" sz="730" b="0" dirty="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dirty="0"/>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TS 12-4 Issue 3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dirty="0"/>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04 October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p:nvPr>
        </p:nvSpPr>
        <p:spPr>
          <a:xfrm>
            <a:off x="309564" y="188914"/>
            <a:ext cx="7129463" cy="719137"/>
          </a:xfrm>
        </p:spPr>
        <p:txBody>
          <a:bodyPr/>
          <a:lstStyle/>
          <a:p>
            <a:pPr eaLnBrk="1" hangingPunct="1">
              <a:defRPr/>
            </a:pPr>
            <a:r>
              <a:rPr sz="2400" dirty="0"/>
              <a:t>ENA TS 12-4 Issue 3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137525" cy="564257"/>
          </a:xfrm>
          <a:ln/>
        </p:spPr>
        <p:txBody>
          <a:bodyPr>
            <a:spAutoFit/>
          </a:bodyPr>
          <a:lstStyle/>
          <a:p>
            <a:pPr algn="ctr">
              <a:spcBef>
                <a:spcPct val="50000"/>
              </a:spcBef>
              <a:buFont typeface="Arial" panose="020B0604020202020204" pitchFamily="34" charset="0"/>
              <a:buNone/>
            </a:pPr>
            <a:r>
              <a:rPr lang="en-GB" altLang="en-US" sz="2400" b="1" u="sng" dirty="0">
                <a:solidFill>
                  <a:srgbClr val="1F538D"/>
                </a:solidFill>
                <a:cs typeface="Arial" panose="020B0604020202020204" pitchFamily="34" charset="0"/>
              </a:rPr>
              <a:t>Terminating equipment for pilot cables subject to induced transient voltages exceeding 650 V </a:t>
            </a:r>
            <a:r>
              <a:rPr lang="en-GB" altLang="en-US" sz="2400" b="1" u="sng" dirty="0" err="1">
                <a:solidFill>
                  <a:srgbClr val="1F538D"/>
                </a:solidFill>
                <a:cs typeface="Arial" panose="020B0604020202020204" pitchFamily="34" charset="0"/>
              </a:rPr>
              <a:t>r.m.s.</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376634" y="2833812"/>
            <a:ext cx="11438731" cy="64633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To specify the design parameters for terminating equipment subject to induced transient voltages and specify the installation requirements</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76635" y="3885732"/>
            <a:ext cx="4032250" cy="1585049"/>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0" lvl="1" indent="0">
              <a:spcBef>
                <a:spcPct val="0"/>
              </a:spcBef>
              <a:spcAft>
                <a:spcPts val="600"/>
              </a:spcAft>
              <a:buFont typeface="Arial" panose="020B0604020202020204" pitchFamily="34" charset="0"/>
              <a:buNone/>
              <a:defRPr/>
            </a:pPr>
            <a:r>
              <a:rPr lang="en-GB" altLang="en-US" sz="1400" dirty="0">
                <a:solidFill>
                  <a:srgbClr val="1F538D"/>
                </a:solidFill>
              </a:rPr>
              <a:t>To specify the design parameters and installation requirements for indoor type terminal boxes, and barrier equipment accommodation and connections, for pilot cables subject to induced transient voltages above 650 V r.m.s. but not exceeding 15 kV r.m.s.</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4024188"/>
            <a:ext cx="4722320" cy="1438792"/>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a:t>
            </a:r>
            <a:r>
              <a:rPr lang="en-GB" altLang="en-US" sz="1400" baseline="30000" dirty="0">
                <a:solidFill>
                  <a:srgbClr val="1F538D"/>
                </a:solidFill>
              </a:rPr>
              <a:t>st</a:t>
            </a:r>
            <a:r>
              <a:rPr lang="en-GB" altLang="en-US" sz="1400" dirty="0">
                <a:solidFill>
                  <a:srgbClr val="1F538D"/>
                </a:solidFill>
              </a:rPr>
              <a:t> issued: not known</a:t>
            </a:r>
          </a:p>
          <a:p>
            <a:pPr marL="285750" lvl="1" indent="-285750">
              <a:spcBef>
                <a:spcPts val="200"/>
              </a:spcBef>
              <a:buFont typeface="Arial" panose="020B0604020202020204" pitchFamily="34" charset="0"/>
              <a:buChar char="•"/>
              <a:defRPr/>
            </a:pPr>
            <a:r>
              <a:rPr lang="en-GB" altLang="en-US" sz="1400" dirty="0">
                <a:solidFill>
                  <a:srgbClr val="1F538D"/>
                </a:solidFill>
              </a:rPr>
              <a:t>2014: Major revision to add requirements for termination of fibre optic pilot cables</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2021: Minor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2536599"/>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PURPOSE</a:t>
            </a:r>
            <a:endParaRPr lang="en-GB" altLang="en-US" sz="1800" b="1" dirty="0">
              <a:solidFill>
                <a:srgbClr val="1F538D"/>
              </a:solidFill>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p:nvPr>
        </p:nvSpPr>
        <p:spPr>
          <a:xfrm>
            <a:off x="367505" y="188914"/>
            <a:ext cx="7129463" cy="719137"/>
          </a:xfrm>
        </p:spPr>
        <p:txBody>
          <a:bodyPr/>
          <a:lstStyle/>
          <a:p>
            <a:pPr eaLnBrk="1" hangingPunct="1">
              <a:defRPr/>
            </a:pPr>
            <a:r>
              <a:rPr lang="en-US" sz="2400" dirty="0"/>
              <a:t>ENA TS 12-2 Issue 3 2021</a:t>
            </a:r>
            <a:br>
              <a:rPr lang="en-US" sz="2400" dirty="0"/>
            </a:br>
            <a:r>
              <a:rPr lang="en-US" sz="2400" dirty="0"/>
              <a:t>Revision Summary</a:t>
            </a:r>
            <a:endParaRPr sz="2400" dirty="0"/>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4" y="1328737"/>
            <a:ext cx="8319296"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Guidance note added to assist users to determine cases where the induced voltage in the pilot cables may be higher than 15 kV and so the equipment specified may not provide adequate protection</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5847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No changes to technical requirements</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Minor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p:nvPr>
        </p:nvSpPr>
        <p:spPr>
          <a:xfrm>
            <a:off x="334962" y="188914"/>
            <a:ext cx="7129463" cy="719137"/>
          </a:xfrm>
        </p:spPr>
        <p:txBody>
          <a:bodyPr/>
          <a:lstStyle/>
          <a:p>
            <a:pPr eaLnBrk="1" hangingPunct="1">
              <a:defRPr/>
            </a:pPr>
            <a:r>
              <a:rPr lang="en-US" sz="2400" dirty="0"/>
              <a:t>ENA TS 12-4 Issue 3 2021</a:t>
            </a:r>
            <a:br>
              <a:rPr lang="en-US" sz="2400" dirty="0"/>
            </a:br>
            <a:r>
              <a:rPr lang="en-US" sz="2400" dirty="0"/>
              <a:t>Revision Summary</a:t>
            </a:r>
            <a:endParaRPr sz="2400" dirty="0"/>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Staff, who are tasked with the procurement and installation of Terminating equipment for pilot cables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Relevant staff should be advised of guidance note added that assists users to determine cases where the induced voltage in the pilot cables may be higher than 15 kV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p:nvPr>
        </p:nvSpPr>
        <p:spPr>
          <a:xfrm>
            <a:off x="348798" y="188914"/>
            <a:ext cx="7129463" cy="719137"/>
          </a:xfrm>
        </p:spPr>
        <p:txBody>
          <a:bodyPr/>
          <a:lstStyle/>
          <a:p>
            <a:pPr>
              <a:defRPr/>
            </a:pPr>
            <a:r>
              <a:rPr lang="en-US" sz="2400" dirty="0"/>
              <a:t>ENA TS 12-4 Issue 3 2021</a:t>
            </a:r>
            <a:br>
              <a:rPr lang="en-US" sz="2400" dirty="0"/>
            </a:br>
            <a:r>
              <a:rPr lang="en-US"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1486996504"/>
              </p:ext>
            </p:extLst>
          </p:nvPr>
        </p:nvGraphicFramePr>
        <p:xfrm>
          <a:off x="3138489" y="1916114"/>
          <a:ext cx="6517140" cy="3807856"/>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Use of guidance note may assist in avoiding inappropriate installation of  equipment  </a:t>
                      </a: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3"/>
                  </a:ext>
                </a:extLst>
              </a:tr>
              <a:tr h="692065">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305256" y="1268414"/>
            <a:ext cx="10038896"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lvl="1">
              <a:lnSpc>
                <a:spcPct val="150000"/>
              </a:lnSpc>
              <a:spcBef>
                <a:spcPct val="0"/>
              </a:spcBef>
              <a:buFont typeface="Symbol" panose="05050102010706020507" pitchFamily="18" charset="2"/>
              <a:buChar char=""/>
            </a:pPr>
            <a:r>
              <a:rPr lang="en-GB" altLang="en-US" sz="1800" dirty="0">
                <a:solidFill>
                  <a:srgbClr val="1F538D"/>
                </a:solidFill>
              </a:rPr>
              <a:t>ENA TS 12-4 Issue  2021 is a minor revision of Issue 2</a:t>
            </a:r>
          </a:p>
          <a:p>
            <a:pPr lvl="1">
              <a:spcBef>
                <a:spcPct val="0"/>
              </a:spcBef>
              <a:buFont typeface="Symbol" panose="05050102010706020507" pitchFamily="18" charset="2"/>
              <a:buChar char=""/>
            </a:pPr>
            <a:r>
              <a:rPr lang="en-GB" altLang="en-US" sz="1800" dirty="0">
                <a:solidFill>
                  <a:srgbClr val="1F538D"/>
                </a:solidFill>
              </a:rPr>
              <a:t>Guidance note added to assist users to determine cases where the induced voltage in the pilot cables may be higher than 15 kV and so the equipment specified may not provide adequate protection</a:t>
            </a:r>
          </a:p>
          <a:p>
            <a:pPr lvl="1">
              <a:spcBef>
                <a:spcPts val="600"/>
              </a:spcBef>
              <a:buFont typeface="Symbol" panose="05050102010706020507" pitchFamily="18" charset="2"/>
              <a:buChar char=""/>
            </a:pPr>
            <a:r>
              <a:rPr lang="en-GB" altLang="en-US" sz="1800" dirty="0">
                <a:solidFill>
                  <a:srgbClr val="1F538D"/>
                </a:solidFill>
              </a:rPr>
              <a:t>Relevant staff should be made aware of the addition of the guidance note</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p:nvPr>
        </p:nvSpPr>
        <p:spPr>
          <a:xfrm>
            <a:off x="305255" y="188914"/>
            <a:ext cx="7129463" cy="719137"/>
          </a:xfrm>
        </p:spPr>
        <p:txBody>
          <a:bodyPr/>
          <a:lstStyle/>
          <a:p>
            <a:pPr eaLnBrk="1" hangingPunct="1">
              <a:defRPr/>
            </a:pPr>
            <a:r>
              <a:rPr lang="en-US" sz="2400" dirty="0"/>
              <a:t>ENA TS 12-4 Issue 3 2021</a:t>
            </a:r>
            <a:br>
              <a:rPr lang="en-US" sz="2400" dirty="0"/>
            </a:br>
            <a:r>
              <a:rPr lang="en-US" sz="2400" dirty="0"/>
              <a:t>Revision Summary</a:t>
            </a:r>
            <a:endParaRPr sz="2400" dirty="0"/>
          </a:p>
        </p:txBody>
      </p:sp>
      <p:sp>
        <p:nvSpPr>
          <p:cNvPr id="8" name="Rectangle 7">
            <a:extLst>
              <a:ext uri="{FF2B5EF4-FFF2-40B4-BE49-F238E27FC236}">
                <a16:creationId xmlns:a16="http://schemas.microsoft.com/office/drawing/2014/main" id="{24B462C5-A605-426F-9F2C-1C198511F91A}"/>
              </a:ext>
            </a:extLst>
          </p:cNvPr>
          <p:cNvSpPr/>
          <p:nvPr/>
        </p:nvSpPr>
        <p:spPr>
          <a:xfrm>
            <a:off x="2351584" y="5450771"/>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dirty="0"/>
              <a:t>© ENA 2021</a:t>
            </a:r>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AD3A548-A1E0-44F6-86C2-A5326A328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85</TotalTime>
  <Words>418</Words>
  <Application>Microsoft Office PowerPoint</Application>
  <PresentationFormat>Widescreen</PresentationFormat>
  <Paragraphs>60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System Font Regular</vt:lpstr>
      <vt:lpstr>Office Theme</vt:lpstr>
      <vt:lpstr>Energy Networks Association</vt:lpstr>
      <vt:lpstr>ENA TS 12-4 Issue 3 2021 Revision Summary</vt:lpstr>
      <vt:lpstr>ENA TS 12-2 Issue 3 2021 Revision Summary</vt:lpstr>
      <vt:lpstr>ENA TS 12-4 Issue 3 2021 Revision Summary</vt:lpstr>
      <vt:lpstr>ENA TS 12-4 Issue 3 2021 Revision Summary</vt:lpstr>
      <vt:lpstr>ENA TS 12-4 Issue 3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John Brailsford</cp:lastModifiedBy>
  <cp:revision>6</cp:revision>
  <dcterms:created xsi:type="dcterms:W3CDTF">2021-02-25T16:00:29Z</dcterms:created>
  <dcterms:modified xsi:type="dcterms:W3CDTF">2021-10-04T11:13:00Z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